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1" r:id="rId6"/>
    <p:sldId id="260" r:id="rId7"/>
    <p:sldId id="278" r:id="rId8"/>
    <p:sldId id="261" r:id="rId9"/>
    <p:sldId id="279" r:id="rId10"/>
    <p:sldId id="258" r:id="rId11"/>
    <p:sldId id="282" r:id="rId12"/>
    <p:sldId id="283" r:id="rId13"/>
    <p:sldId id="257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Tara Graha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BECE8"/>
    <a:srgbClr val="1FC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B:\EAP\IAEBusiness\Proposal%20Report\Materials\Module%202.doc!_1553239236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Al </a:t>
            </a:r>
            <a:r>
              <a:rPr lang="en-US" baseline="0" dirty="0" err="1"/>
              <a:t>Ain</a:t>
            </a:r>
            <a:r>
              <a:rPr lang="en-US" baseline="0" dirty="0"/>
              <a:t> Dairy </a:t>
            </a:r>
            <a:r>
              <a:rPr lang="en-US" sz="2160" b="1" i="0" u="none" strike="noStrike" baseline="0" dirty="0"/>
              <a:t>Product Most Used</a:t>
            </a:r>
          </a:p>
          <a:p>
            <a:pPr>
              <a:defRPr/>
            </a:pPr>
            <a:r>
              <a:rPr lang="en-US" sz="1200" b="1" i="0" u="none" strike="noStrike" baseline="0" dirty="0"/>
              <a:t>N= 100</a:t>
            </a:r>
            <a:r>
              <a:rPr lang="en-US" sz="2160" b="1" i="0" u="none" strike="noStrike" baseline="0" dirty="0"/>
              <a:t> 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B  EAP IAEBusiness Proposal Report Materials Module 2.doc]Sheet1'!$B$1</c:f>
              <c:strCache>
                <c:ptCount val="1"/>
                <c:pt idx="0">
                  <c:v>% of total in all categories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1EA-44A2-9334-4874D7175F6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1EA-44A2-9334-4874D7175F6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1EA-44A2-9334-4874D7175F6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71EA-44A2-9334-4874D7175F63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</c:spPr>
            <c:extLst>
              <c:ext xmlns:c16="http://schemas.microsoft.com/office/drawing/2014/chart" uri="{C3380CC4-5D6E-409C-BE32-E72D297353CC}">
                <c16:uniqueId val="{00000008-71EA-44A2-9334-4874D7175F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A-44A2-9334-4874D7175F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A-44A2-9334-4874D7175F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EA-44A2-9334-4874D7175F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EA-44A2-9334-4874D7175F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EA-44A2-9334-4874D7175F6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B  EAP IAEBusiness Proposal Report Materials Module 2.doc]Sheet1'!$A$2:$A$6</c:f>
              <c:strCache>
                <c:ptCount val="5"/>
                <c:pt idx="0">
                  <c:v>milk </c:v>
                </c:pt>
                <c:pt idx="1">
                  <c:v>yogurt</c:v>
                </c:pt>
                <c:pt idx="2">
                  <c:v>eggs</c:v>
                </c:pt>
                <c:pt idx="3">
                  <c:v>poultry</c:v>
                </c:pt>
                <c:pt idx="4">
                  <c:v>Don't know</c:v>
                </c:pt>
              </c:strCache>
            </c:strRef>
          </c:cat>
          <c:val>
            <c:numRef>
              <c:f>'[Chart in B  EAP IAEBusiness Proposal Report Materials Module 2.doc]Sheet1'!$B$2:$B$6</c:f>
              <c:numCache>
                <c:formatCode>0%</c:formatCode>
                <c:ptCount val="5"/>
                <c:pt idx="0">
                  <c:v>0.3</c:v>
                </c:pt>
                <c:pt idx="1">
                  <c:v>0.27</c:v>
                </c:pt>
                <c:pt idx="2">
                  <c:v>0.21</c:v>
                </c:pt>
                <c:pt idx="3">
                  <c:v>0.14000000000000001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EA-44A2-9334-4874D7175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C9F0-8989-1A42-B94B-AEA599B31D25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F2B0-2AE7-F748-A8EA-55D9A29FB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44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5AC3-24F5-444B-AFCF-512D08F346ED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262A-848A-A148-A31C-3B91A6B8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47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0262A-848A-A148-A31C-3B91A6B8F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0262A-848A-A148-A31C-3B91A6B8F5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87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57FC-9AE0-4F23-B550-EABCF352E740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3894-ADD4-414B-8CB5-9F7F4E356DEE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A38-ADF0-4315-9C74-ACA75CB808BE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DC09-B4D4-4DF7-9C12-D66EE48ECCD2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8A32-2094-4B0F-B7F8-85BF5F31B039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294F-DAE9-474D-9D76-648536E6295A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585C-B7B4-4EB4-9941-DC0C1E47E671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B3EA-EC50-4ED5-B1A1-D48181CFA35C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1B26-3F6E-4B54-9DF7-126743AD1A1F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A43F-35E9-4258-BF7A-AFBD0FA4483E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134-65EF-43BE-A206-9699003829E6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5C0A-6E17-49BC-A0B1-929574B7C957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596-C8A6-46FB-AC52-88AD5F81B180}" type="datetime1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F305-99EC-4AAA-8339-03F5B21D366D}" type="datetime1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A1EF-7A50-42C5-B506-C9B5BEDB65AC}" type="datetime1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8EBF-ECF2-488D-AB62-2E4AB8D2A383}" type="datetime1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6D5D6F6-CFAA-43BE-8FDB-07DE640A0923}" type="datetime1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8FD822-3CA4-1543-8ED7-27D88E5A23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eu.ac.ae/en/news/2015/november/en_facultyworkshop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aoJYSiTZ0" TargetMode="External"/><Relationship Id="rId2" Type="http://schemas.openxmlformats.org/officeDocument/2006/relationships/hyperlink" Target="https://www.youtube.com/watch?v=Ztz1gvLwPS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0132" y="5380008"/>
            <a:ext cx="1171396" cy="307511"/>
          </a:xfrm>
        </p:spPr>
        <p:txBody>
          <a:bodyPr>
            <a:normAutofit/>
          </a:bodyPr>
          <a:lstStyle/>
          <a:p>
            <a:pPr algn="ctr"/>
            <a:r>
              <a:rPr lang="en-US" sz="6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www.uaeu.ac.ae</a:t>
            </a:r>
            <a:endParaRPr lang="en-US" sz="65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64051" y="2653979"/>
            <a:ext cx="2928727" cy="2735850"/>
            <a:chOff x="5864051" y="2523261"/>
            <a:chExt cx="2928727" cy="2735850"/>
          </a:xfrm>
        </p:grpSpPr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5864051" y="2523261"/>
              <a:ext cx="2928727" cy="27358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ts val="6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None/>
                <a:defRPr lang="en-US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Introduction to Academic English </a:t>
              </a:r>
            </a:p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for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Business and Economics Students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Week 6, Lesson 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864051" y="4634142"/>
              <a:ext cx="29287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uaeu students prese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4849"/>
            <a:ext cx="5057683" cy="31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832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91488"/>
            <a:ext cx="8574087" cy="96784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/>
                <a:cs typeface="Times New Roman"/>
              </a:rPr>
              <a:t>Extra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20241" y="2133600"/>
            <a:ext cx="7238009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on making pie charts watch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https://www.youtube.com/watch?v=Ztz1gvLwPS8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on making bar graphs watch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https://www.youtube.com/watch?v=dwaoJYSiTZ0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8" y="5161342"/>
            <a:ext cx="1458251" cy="1458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1523" y="6555936"/>
            <a:ext cx="164540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commons.wikimedia.com</a:t>
            </a:r>
          </a:p>
        </p:txBody>
      </p:sp>
      <p:pic>
        <p:nvPicPr>
          <p:cNvPr id="8" name="Picture 7" descr="alt=&quot;Youtube Play Icon Vector - Gallery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13" y="2843929"/>
            <a:ext cx="519798" cy="40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lt=&quot;Youtube Play Icon Vector - Gallery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13" y="4648995"/>
            <a:ext cx="519798" cy="403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6106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Collating the Data:  Over to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21345"/>
            <a:ext cx="7076747" cy="44156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the data from your toothpaste survey and:</a:t>
            </a:r>
          </a:p>
          <a:p>
            <a:r>
              <a:rPr lang="en-GB" dirty="0"/>
              <a:t>complete the toothpaste collation excel spreadsheet </a:t>
            </a:r>
          </a:p>
          <a:p>
            <a:r>
              <a:rPr lang="en-GB" dirty="0"/>
              <a:t>make graphs for each question</a:t>
            </a:r>
          </a:p>
          <a:p>
            <a:r>
              <a:rPr lang="en-GB" dirty="0"/>
              <a:t>choose the most useful 4 graphs (use the focus question to help you)</a:t>
            </a:r>
          </a:p>
          <a:p>
            <a:r>
              <a:rPr lang="en-GB" dirty="0"/>
              <a:t>create your graphs </a:t>
            </a:r>
          </a:p>
          <a:p>
            <a:r>
              <a:rPr lang="en-GB" dirty="0"/>
              <a:t>practice your presentation (1 graph/person)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347" y="4017626"/>
            <a:ext cx="1625478" cy="18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 this lesson you will: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7159" y="4475747"/>
            <a:ext cx="189345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chemeClr val="bg1">
                    <a:lumMod val="75000"/>
                  </a:schemeClr>
                </a:solidFill>
              </a:rPr>
              <a:t>(UAEU, 2017)</a:t>
            </a:r>
          </a:p>
        </p:txBody>
      </p:sp>
      <p:pic>
        <p:nvPicPr>
          <p:cNvPr id="1026" name="Picture 2" descr="Image result for uaeu stud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4" y="1954627"/>
            <a:ext cx="3054216" cy="25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4577" y="2349706"/>
            <a:ext cx="76034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Collate the survey data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useful information</a:t>
            </a:r>
          </a:p>
          <a:p>
            <a:pPr marL="457200" indent="-457200">
              <a:buAutoNum type="arabicPeriod" startAt="2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supporting graphs</a:t>
            </a:r>
          </a:p>
          <a:p>
            <a:pPr marL="457200" indent="-457200">
              <a:buAutoNum type="arabicPeriod" startAt="2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 presentation about your data and proposals using PowerPoint</a:t>
            </a:r>
          </a:p>
          <a:p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your toothpaste presentation ready to present next lesson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4577" y="5379799"/>
            <a:ext cx="7603423" cy="142426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Collating the Data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85" y="2021345"/>
            <a:ext cx="8351365" cy="44156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Carry out your survey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Type the data for each question onto the excel spreadsheet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51449"/>
              </p:ext>
            </p:extLst>
          </p:nvPr>
        </p:nvGraphicFramePr>
        <p:xfrm>
          <a:off x="646546" y="3149597"/>
          <a:ext cx="8044875" cy="316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41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Which is your favourite flavour of ice-cream?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vanilla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chocolate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strawberry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mint chocolate chip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don't know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    N=100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78764" y="2069007"/>
            <a:ext cx="20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R= researcher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75928" y="2438339"/>
            <a:ext cx="258617" cy="1128252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9782" y="6206836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N=the number of respondents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87418" y="6123709"/>
            <a:ext cx="628073" cy="148402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20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team’s graphs.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use for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can be about any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of the following:</a:t>
            </a:r>
          </a:p>
          <a:p>
            <a:pPr marL="977900" lvl="1" indent="-517525">
              <a:buFont typeface="Wingdings" panose="05000000000000000000" pitchFamily="2" charset="2"/>
              <a:buChar char="ü"/>
              <a:tabLst>
                <a:tab pos="1773238" algn="l"/>
              </a:tabLs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development</a:t>
            </a:r>
          </a:p>
          <a:p>
            <a:pPr marL="977900" lvl="1" indent="-517525">
              <a:buFont typeface="Wingdings" panose="05000000000000000000" pitchFamily="2" charset="2"/>
              <a:buChar char="ü"/>
              <a:tabLst>
                <a:tab pos="1773238" algn="l"/>
              </a:tabLs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977900" lvl="1" indent="-517525">
              <a:buFont typeface="Wingdings" panose="05000000000000000000" pitchFamily="2" charset="2"/>
              <a:buChar char="ü"/>
              <a:tabLst>
                <a:tab pos="1773238" algn="l"/>
              </a:tabLs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</a:p>
          <a:p>
            <a:pPr marL="977900" lvl="1" indent="-517525">
              <a:buFont typeface="Wingdings" panose="05000000000000000000" pitchFamily="2" charset="2"/>
              <a:buChar char="ü"/>
              <a:tabLst>
                <a:tab pos="1773238" algn="l"/>
              </a:tabLs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 You </a:t>
            </a:r>
            <a:r>
              <a:rPr lang="en-GB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the data to support your recommendations.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IAEB: Boylan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12" y="1822731"/>
            <a:ext cx="1554738" cy="16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91488"/>
            <a:ext cx="8574087" cy="96784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/>
                <a:cs typeface="Times New Roman"/>
              </a:rPr>
              <a:t>Using the Data </a:t>
            </a:r>
            <a:r>
              <a:rPr lang="en-US" sz="1800" dirty="0"/>
              <a:t>(Cont.)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163" y="1610908"/>
            <a:ext cx="8228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Identify: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cs typeface="Times New Roman"/>
              </a:rPr>
              <a:t>Graphs that show trends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cs typeface="Times New Roman"/>
              </a:rPr>
              <a:t>Possible recommendations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cs typeface="Times New Roman"/>
              </a:rPr>
              <a:t>Graphs with no useful information - delete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6729" y="4368800"/>
            <a:ext cx="1485040" cy="1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Dalicetrost.com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2" descr="Image result for customer 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81" y="3499153"/>
            <a:ext cx="2297169" cy="24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475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Collating the Data: Making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 Highlight the answers and the total column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0146"/>
              </p:ext>
            </p:extLst>
          </p:nvPr>
        </p:nvGraphicFramePr>
        <p:xfrm>
          <a:off x="489527" y="2650833"/>
          <a:ext cx="6373092" cy="2854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Question  - Which is your favourite flavour of ice-cream?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vanilla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chocolate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strawberry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mint chocolate chip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don't know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    N=100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48818" y="3306618"/>
            <a:ext cx="4149291" cy="1902691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4163" y="492125"/>
            <a:ext cx="8574087" cy="96678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Collating the Data:  Making Pie Charts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5043" y="6517358"/>
            <a:ext cx="6124902" cy="365125"/>
          </a:xfrm>
        </p:spPr>
        <p:txBody>
          <a:bodyPr/>
          <a:lstStyle/>
          <a:p>
            <a:r>
              <a:rPr lang="en-US"/>
              <a:t>IAEB: Boylan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865744"/>
            <a:ext cx="7792537" cy="4442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7173" y="6193019"/>
            <a:ext cx="264748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chemeClr val="bg1">
                    <a:lumMod val="75000"/>
                  </a:schemeClr>
                </a:solidFill>
              </a:rPr>
              <a:t>(superuser.com)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0036" y="1671782"/>
            <a:ext cx="341746" cy="45258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58847" y="1652875"/>
            <a:ext cx="981997" cy="64654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1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Collating the Data:  Making Bar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how to make a bar graph in excel 2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2198254"/>
            <a:ext cx="7850909" cy="36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6835" y="6049818"/>
            <a:ext cx="125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www.qimacros.com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0945" y="1634977"/>
            <a:ext cx="683491" cy="70182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2" y="1634977"/>
            <a:ext cx="1396998" cy="96489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00677"/>
              </p:ext>
            </p:extLst>
          </p:nvPr>
        </p:nvGraphicFramePr>
        <p:xfrm>
          <a:off x="284163" y="2395826"/>
          <a:ext cx="53911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 Pie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IAEB: Boylan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822-3CA4-1543-8ED7-27D88E5A230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0709" y="2044967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Chart Title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442691" y="2229633"/>
            <a:ext cx="538018" cy="3103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6260" y="2900156"/>
            <a:ext cx="276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Number of Respondents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262149" y="3020291"/>
            <a:ext cx="848033" cy="7376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4473" y="4513159"/>
            <a:ext cx="1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Categories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809673" y="3888510"/>
            <a:ext cx="258618" cy="169333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5636" y="3500582"/>
            <a:ext cx="98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61676" y="3685248"/>
            <a:ext cx="79483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909782" y="3869914"/>
            <a:ext cx="383309" cy="31086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5782" y="3869914"/>
            <a:ext cx="710694" cy="8652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5637" y="2414299"/>
            <a:ext cx="6908800" cy="40227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50587" y="6181574"/>
            <a:ext cx="4037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Shaika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Ketbi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20179999, Section 599, 10.10.2017, Speaker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5313" y="5737842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Speaker Details</a:t>
            </a:r>
          </a:p>
        </p:txBody>
      </p:sp>
      <p:cxnSp>
        <p:nvCxnSpPr>
          <p:cNvPr id="21" name="Straight Arrow Connector 20"/>
          <p:cNvCxnSpPr>
            <a:stCxn id="13" idx="1"/>
            <a:endCxn id="12" idx="0"/>
          </p:cNvCxnSpPr>
          <p:nvPr/>
        </p:nvCxnSpPr>
        <p:spPr>
          <a:xfrm flipH="1">
            <a:off x="4969310" y="5922508"/>
            <a:ext cx="706003" cy="25906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Image result for al ain dair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37" y="2496834"/>
            <a:ext cx="546392" cy="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A42E050D61A47BE1D1DDCE2790474" ma:contentTypeVersion="0" ma:contentTypeDescription="Create a new document." ma:contentTypeScope="" ma:versionID="fdf68c08c7bb332ba93a35c4fb8cb0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BFB27-8495-4CA3-8177-913F9C5DF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FFA4F-130B-40CD-9394-41EA375121E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68BD0D-BBC8-4DF4-B599-C3C769646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7556</TotalTime>
  <Words>513</Words>
  <Application>Microsoft Office PowerPoint</Application>
  <PresentationFormat>On-screen Show (4:3)</PresentationFormat>
  <Paragraphs>193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Spectrum</vt:lpstr>
      <vt:lpstr>Proposal Report</vt:lpstr>
      <vt:lpstr>In this lesson you will:</vt:lpstr>
      <vt:lpstr>Collating the Data</vt:lpstr>
      <vt:lpstr>Using the Data</vt:lpstr>
      <vt:lpstr>Using the Data (Cont.)</vt:lpstr>
      <vt:lpstr>Collating the Data: Making Graphs</vt:lpstr>
      <vt:lpstr>Collating the Data:  Making Pie Charts</vt:lpstr>
      <vt:lpstr>Collating the Data:  Making Bar Graphs</vt:lpstr>
      <vt:lpstr>Example Pie Chart</vt:lpstr>
      <vt:lpstr>Extra Information</vt:lpstr>
      <vt:lpstr>Collating the Data:  Over to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Professional E-mails</dc:title>
  <dc:creator>Tara Graham</dc:creator>
  <cp:lastModifiedBy>Susan Ellen Boylan</cp:lastModifiedBy>
  <cp:revision>155</cp:revision>
  <dcterms:created xsi:type="dcterms:W3CDTF">2017-01-23T06:33:04Z</dcterms:created>
  <dcterms:modified xsi:type="dcterms:W3CDTF">2017-08-14T13:04:55Z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0x0101009A2A42E050D61A47BE1D1DDCE2790474</vt:lpwstr>
  </property>
</Properties>
</file>